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4"/>
  </p:sldMasterIdLst>
  <p:notesMasterIdLst>
    <p:notesMasterId r:id="rId6"/>
  </p:notesMasterIdLst>
  <p:handoutMasterIdLst>
    <p:handoutMasterId r:id="rId7"/>
  </p:handoutMasterIdLst>
  <p:sldIdLst>
    <p:sldId id="260" r:id="rId5"/>
  </p:sldIdLst>
  <p:sldSz cx="9601200" cy="12801600" type="A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8214"/>
    <a:srgbClr val="00ABCC"/>
    <a:srgbClr val="A80039"/>
    <a:srgbClr val="8EBF8C"/>
    <a:srgbClr val="717171"/>
    <a:srgbClr val="4CC58D"/>
    <a:srgbClr val="263E65"/>
    <a:srgbClr val="454545"/>
    <a:srgbClr val="5A5A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8" autoAdjust="0"/>
    <p:restoredTop sz="82884" autoAdjust="0"/>
  </p:normalViewPr>
  <p:slideViewPr>
    <p:cSldViewPr snapToGrid="0">
      <p:cViewPr varScale="1">
        <p:scale>
          <a:sx n="71" d="100"/>
          <a:sy n="71" d="100"/>
        </p:scale>
        <p:origin x="4320" y="96"/>
      </p:cViewPr>
      <p:guideLst>
        <p:guide orient="horz" pos="4032"/>
        <p:guide pos="3024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112" d="100"/>
          <a:sy n="112" d="100"/>
        </p:scale>
        <p:origin x="1422" y="96"/>
      </p:cViewPr>
      <p:guideLst>
        <p:guide orient="horz" pos="3024"/>
        <p:guide pos="23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69920" cy="4800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BAE6744-50FF-4EAC-B8F6-50FAD023CFA1}" type="datetimeFigureOut">
              <a:rPr lang="fr-FR"/>
              <a:pPr>
                <a:defRPr/>
              </a:pPr>
              <a:t>04/06/2026</a:t>
            </a:fld>
            <a:endParaRPr lang="fr-B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119474"/>
            <a:ext cx="3169920" cy="4800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7B4D2A2-2AC2-47F8-A6A5-A7DD71C98464}" type="slidenum">
              <a:rPr lang="fr-BE"/>
              <a:pPr>
                <a:defRPr/>
              </a:pPr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531641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69920" cy="4800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FE4DB1C-F76D-47A0-9DEA-1E750A360BE4}" type="datetimeFigureOut">
              <a:rPr lang="fr-FR"/>
              <a:pPr>
                <a:defRPr/>
              </a:pPr>
              <a:t>04/06/2026</a:t>
            </a:fld>
            <a:endParaRPr lang="fr-BE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06638" y="719138"/>
            <a:ext cx="2701925" cy="3602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BE" noProof="0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31521" y="4560570"/>
            <a:ext cx="5852160" cy="43205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dirty="0"/>
              <a:t>Cliquez pour modifier les styles du texte du masque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  <a:endParaRPr lang="fr-BE" noProof="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119474"/>
            <a:ext cx="3169920" cy="4800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D7F7ECF-42F4-4999-8AB5-B9CFFB894227}" type="slidenum">
              <a:rPr lang="fr-BE"/>
              <a:pPr>
                <a:defRPr/>
              </a:pPr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3353900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39842" algn="l" rtl="0" fontAlgn="base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279685" algn="l" rtl="0" fontAlgn="base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19527" algn="l" rtl="0" fontAlgn="base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559370" algn="l" rtl="0" fontAlgn="base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199212" algn="l" defTabSz="127968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839054" algn="l" defTabSz="127968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478897" algn="l" defTabSz="127968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118739" algn="l" defTabSz="127968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E587C-4320-BB36-738B-B2FC81CEA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FC926B6-30EA-5B8E-DC98-786AF79A72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F350CB-01EE-7B48-6A1E-5F7F4831F4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endParaRPr lang="fr-BE" dirty="0"/>
          </a:p>
          <a:p>
            <a:endParaRPr lang="fr-BE" dirty="0"/>
          </a:p>
          <a:p>
            <a:endParaRPr lang="fr-BE" dirty="0"/>
          </a:p>
          <a:p>
            <a:endParaRPr lang="fr-BE" dirty="0"/>
          </a:p>
          <a:p>
            <a:endParaRPr lang="fr-BE" dirty="0"/>
          </a:p>
          <a:p>
            <a:endParaRPr lang="fr-BE" dirty="0"/>
          </a:p>
          <a:p>
            <a:endParaRPr lang="fr-BE" dirty="0"/>
          </a:p>
          <a:p>
            <a:r>
              <a:rPr lang="fr-BE" dirty="0"/>
              <a:t>Aérer les blocs</a:t>
            </a:r>
          </a:p>
          <a:p>
            <a:r>
              <a:rPr lang="fr-BE" dirty="0"/>
              <a:t>Ligne directrice des blocs </a:t>
            </a:r>
          </a:p>
          <a:p>
            <a:r>
              <a:rPr lang="fr-BE" dirty="0"/>
              <a:t>Texte message titre </a:t>
            </a:r>
          </a:p>
          <a:p>
            <a:endParaRPr lang="fr-BE" dirty="0"/>
          </a:p>
          <a:p>
            <a:endParaRPr lang="fr-BE" dirty="0"/>
          </a:p>
          <a:p>
            <a:endParaRPr lang="fr-BE" dirty="0"/>
          </a:p>
          <a:p>
            <a:r>
              <a:rPr lang="fr-BE" dirty="0"/>
              <a:t>Structure, mettre des titres</a:t>
            </a:r>
          </a:p>
          <a:p>
            <a:r>
              <a:rPr lang="fr-BE" dirty="0"/>
              <a:t>On doit savoir facilement lire</a:t>
            </a:r>
          </a:p>
          <a:p>
            <a:r>
              <a:rPr lang="fr-BE" dirty="0"/>
              <a:t>Courbes, expliciter c’est quoi les 2 couleurs  </a:t>
            </a:r>
          </a:p>
          <a:p>
            <a:r>
              <a:rPr lang="fr-BE" dirty="0"/>
              <a:t>Peu mettre plus petit </a:t>
            </a:r>
          </a:p>
          <a:p>
            <a:endParaRPr lang="fr-BE" dirty="0"/>
          </a:p>
          <a:p>
            <a:r>
              <a:rPr lang="fr-BE" dirty="0"/>
              <a:t>AU lieu de mettre image pour pipeline, mettre explication en texte. Que ce soit compréhensible </a:t>
            </a:r>
          </a:p>
          <a:p>
            <a:r>
              <a:rPr lang="fr-BE" dirty="0"/>
              <a:t>Conclusion/perspective ajouter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8B5E284-35D5-7CFD-EE8F-BCCD5D5193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D7F7ECF-42F4-4999-8AB5-B9CFFB894227}" type="slidenum">
              <a:rPr lang="fr-BE" smtClean="0"/>
              <a:pPr>
                <a:defRPr/>
              </a:pPr>
              <a:t>1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64028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D04221F5-3C55-4D3E-86B0-B6EA13D8F1A0}" type="datetimeFigureOut">
              <a:rPr lang="fr-BE" smtClean="0"/>
              <a:t>04-06-26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BE"/>
              <a:t>Prof. Untel     |     Service Untel     (voir pied de page,menu Powerpoint)</a:t>
            </a:r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C8F4E7F8-D605-4F2A-9EF9-856FC9A2788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44331970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D04221F5-3C55-4D3E-86B0-B6EA13D8F1A0}" type="datetimeFigureOut">
              <a:rPr lang="fr-BE" smtClean="0"/>
              <a:t>04-06-26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BE"/>
              <a:t>Prof. Untel     |     Service Untel     (voir pied de page,menu Powerpoint)</a:t>
            </a:r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C8F4E7F8-D605-4F2A-9EF9-856FC9A2788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26117184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D04221F5-3C55-4D3E-86B0-B6EA13D8F1A0}" type="datetimeFigureOut">
              <a:rPr lang="fr-BE" smtClean="0"/>
              <a:t>04-06-26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BE"/>
              <a:t>Prof. Untel     |     Service Untel     (voir pied de page,menu Powerpoint)</a:t>
            </a:r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C8F4E7F8-D605-4F2A-9EF9-856FC9A2788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92191771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itre Polyte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contenu 2">
            <a:extLst>
              <a:ext uri="{FF2B5EF4-FFF2-40B4-BE49-F238E27FC236}">
                <a16:creationId xmlns:a16="http://schemas.microsoft.com/office/drawing/2014/main" id="{819196F3-9177-9AC6-1282-C3EF2953A27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15282" y="2365784"/>
            <a:ext cx="1892993" cy="9091826"/>
          </a:xfrm>
        </p:spPr>
        <p:txBody>
          <a:bodyPr>
            <a:normAutofit/>
          </a:bodyPr>
          <a:lstStyle>
            <a:lvl1pPr>
              <a:buFontTx/>
              <a:buNone/>
              <a:defRPr kumimoji="0" lang="fr-FR" sz="2300" b="0" i="0" u="none" strike="noStrike" kern="1200" cap="none" normalizeH="0" baseline="0" dirty="0" smtClean="0">
                <a:ln>
                  <a:noFill/>
                </a:ln>
                <a:solidFill>
                  <a:srgbClr val="45454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defRPr>
            </a:lvl1pPr>
            <a:lvl2pPr marL="253272" indent="-253272">
              <a:buClr>
                <a:srgbClr val="8EBF8C"/>
              </a:buClr>
              <a:buFont typeface="Wingdings" pitchFamily="2" charset="2"/>
              <a:buChar char="§"/>
              <a:defRPr kumimoji="0" lang="fr-FR" sz="2100" b="0" i="0" u="none" strike="noStrike" kern="1200" cap="none" normalizeH="0" baseline="0" dirty="0" smtClean="0">
                <a:ln>
                  <a:noFill/>
                </a:ln>
                <a:solidFill>
                  <a:srgbClr val="454545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defRPr>
            </a:lvl2pPr>
            <a:lvl3pPr marL="626512" indent="-253272">
              <a:buClr>
                <a:srgbClr val="263E65"/>
              </a:buClr>
              <a:buFont typeface="Wingdings" pitchFamily="2" charset="2"/>
              <a:buChar char="§"/>
              <a:defRPr kumimoji="0" lang="fr-FR" sz="1900" b="0" i="0" u="none" strike="noStrike" kern="1200" cap="none" normalizeH="0" baseline="0" dirty="0" smtClean="0">
                <a:ln>
                  <a:noFill/>
                </a:ln>
                <a:solidFill>
                  <a:srgbClr val="454545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defRPr>
            </a:lvl3pPr>
            <a:lvl4pPr marL="999754" indent="-253272">
              <a:buClr>
                <a:srgbClr val="548FAC"/>
              </a:buClr>
              <a:buFont typeface="Wingdings" pitchFamily="2" charset="2"/>
              <a:buChar char="§"/>
              <a:defRPr sz="1600">
                <a:solidFill>
                  <a:srgbClr val="454545"/>
                </a:solidFill>
              </a:defRPr>
            </a:lvl4pPr>
            <a:lvl5pPr marL="1386326" indent="-239941">
              <a:buClr>
                <a:srgbClr val="6AB0D8"/>
              </a:buClr>
              <a:buFont typeface="Wingdings" pitchFamily="2" charset="2"/>
              <a:buChar char="§"/>
              <a:defRPr sz="1300">
                <a:solidFill>
                  <a:srgbClr val="454545"/>
                </a:solidFill>
              </a:defRPr>
            </a:lvl5pPr>
          </a:lstStyle>
          <a:p>
            <a:pPr lvl="0"/>
            <a:r>
              <a:rPr lang="fr-FR" noProof="0" dirty="0"/>
              <a:t>Cliquez pour modifier les styles du texte du masque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</p:txBody>
      </p:sp>
      <p:sp>
        <p:nvSpPr>
          <p:cNvPr id="12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307285" y="1733976"/>
            <a:ext cx="6857782" cy="570836"/>
          </a:xfrm>
        </p:spPr>
        <p:txBody>
          <a:bodyPr>
            <a:noAutofit/>
          </a:bodyPr>
          <a:lstStyle>
            <a:lvl1pPr marL="479881" indent="-479881" algn="l">
              <a:buNone/>
              <a:defRPr kumimoji="0" lang="fr-BE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EBF8C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Times New Roman" pitchFamily="18" charset="0"/>
              </a:defRPr>
            </a:lvl1pPr>
            <a:lvl2pPr marL="63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796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19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59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99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390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788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18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Sous-titre</a:t>
            </a:r>
            <a:endParaRPr lang="fr-BE" dirty="0"/>
          </a:p>
        </p:txBody>
      </p:sp>
      <p:sp>
        <p:nvSpPr>
          <p:cNvPr id="13" name="Titre 14"/>
          <p:cNvSpPr>
            <a:spLocks noGrp="1"/>
          </p:cNvSpPr>
          <p:nvPr>
            <p:ph type="title" hasCustomPrompt="1"/>
          </p:nvPr>
        </p:nvSpPr>
        <p:spPr>
          <a:xfrm>
            <a:off x="2340293" y="730864"/>
            <a:ext cx="6856353" cy="1163929"/>
          </a:xfrm>
        </p:spPr>
        <p:txBody>
          <a:bodyPr>
            <a:noAutofit/>
          </a:bodyPr>
          <a:lstStyle>
            <a:lvl1pPr algn="l">
              <a:defRPr lang="en-US" sz="4800" b="1" smtClean="0">
                <a:solidFill>
                  <a:srgbClr val="263E65"/>
                </a:solidFill>
                <a:effectLst/>
              </a:defRPr>
            </a:lvl1pPr>
          </a:lstStyle>
          <a:p>
            <a:pPr lvl="0"/>
            <a:r>
              <a:rPr lang="en-US" sz="4800" b="1" dirty="0" err="1">
                <a:effectLst/>
                <a:latin typeface="Calibri"/>
                <a:ea typeface="Calibri"/>
                <a:cs typeface="Times New Roman"/>
              </a:rPr>
              <a:t>Titre</a:t>
            </a:r>
            <a:endParaRPr lang="fr-BE" dirty="0"/>
          </a:p>
        </p:txBody>
      </p:sp>
      <p:sp>
        <p:nvSpPr>
          <p:cNvPr id="14" name="Espace réservé du contenu 2"/>
          <p:cNvSpPr>
            <a:spLocks noGrp="1"/>
          </p:cNvSpPr>
          <p:nvPr>
            <p:ph idx="12"/>
          </p:nvPr>
        </p:nvSpPr>
        <p:spPr>
          <a:xfrm>
            <a:off x="2216998" y="2355468"/>
            <a:ext cx="7161356" cy="9102142"/>
          </a:xfrm>
        </p:spPr>
        <p:txBody>
          <a:bodyPr>
            <a:normAutofit/>
          </a:bodyPr>
          <a:lstStyle>
            <a:lvl1pPr>
              <a:buFontTx/>
              <a:buNone/>
              <a:defRPr kumimoji="0" lang="fr-FR" sz="2300" b="0" i="0" u="none" strike="noStrike" kern="1200" cap="none" normalizeH="0" baseline="0" dirty="0" smtClean="0">
                <a:ln>
                  <a:noFill/>
                </a:ln>
                <a:solidFill>
                  <a:srgbClr val="45454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defRPr>
            </a:lvl1pPr>
            <a:lvl2pPr marL="253272" indent="-253272">
              <a:buClr>
                <a:srgbClr val="8EBF8C"/>
              </a:buClr>
              <a:buFont typeface="Wingdings" pitchFamily="2" charset="2"/>
              <a:buChar char="§"/>
              <a:defRPr kumimoji="0" lang="fr-FR" sz="2100" b="0" i="0" u="none" strike="noStrike" kern="1200" cap="none" normalizeH="0" baseline="0" dirty="0" smtClean="0">
                <a:ln>
                  <a:noFill/>
                </a:ln>
                <a:solidFill>
                  <a:srgbClr val="454545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defRPr>
            </a:lvl2pPr>
            <a:lvl3pPr marL="626512" indent="-253272">
              <a:buClr>
                <a:srgbClr val="263E65"/>
              </a:buClr>
              <a:buFont typeface="Wingdings" pitchFamily="2" charset="2"/>
              <a:buChar char="§"/>
              <a:defRPr kumimoji="0" lang="fr-FR" sz="1900" b="0" i="0" u="none" strike="noStrike" kern="1200" cap="none" normalizeH="0" baseline="0" dirty="0" smtClean="0">
                <a:ln>
                  <a:noFill/>
                </a:ln>
                <a:solidFill>
                  <a:srgbClr val="454545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defRPr>
            </a:lvl3pPr>
            <a:lvl4pPr marL="999754" indent="-253272">
              <a:buClr>
                <a:srgbClr val="548FAC"/>
              </a:buClr>
              <a:buFont typeface="Wingdings" pitchFamily="2" charset="2"/>
              <a:buChar char="§"/>
              <a:defRPr sz="1600">
                <a:solidFill>
                  <a:srgbClr val="454545"/>
                </a:solidFill>
              </a:defRPr>
            </a:lvl4pPr>
            <a:lvl5pPr marL="1386326" indent="-239941">
              <a:buClr>
                <a:srgbClr val="6AB0D8"/>
              </a:buClr>
              <a:buFont typeface="Wingdings" pitchFamily="2" charset="2"/>
              <a:buChar char="§"/>
              <a:defRPr sz="1300">
                <a:solidFill>
                  <a:srgbClr val="454545"/>
                </a:solidFill>
              </a:defRPr>
            </a:lvl5pPr>
          </a:lstStyle>
          <a:p>
            <a:pPr lvl="0"/>
            <a:r>
              <a:rPr lang="fr-FR" noProof="0" dirty="0"/>
              <a:t>Cliquez pour modifier les styles du texte du masque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588062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D04221F5-3C55-4D3E-86B0-B6EA13D8F1A0}" type="datetimeFigureOut">
              <a:rPr lang="fr-BE" smtClean="0"/>
              <a:t>04-06-26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BE"/>
              <a:t>Prof. Untel     |     Service Untel     (voir pied de page,menu Powerpoint)</a:t>
            </a:r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C8F4E7F8-D605-4F2A-9EF9-856FC9A2788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13449807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82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D04221F5-3C55-4D3E-86B0-B6EA13D8F1A0}" type="datetimeFigureOut">
              <a:rPr lang="fr-BE" smtClean="0"/>
              <a:t>04-06-26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BE"/>
              <a:t>Prof. Untel     |     Service Untel     (voir pied de page,menu Powerpoint)</a:t>
            </a:r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C8F4E7F8-D605-4F2A-9EF9-856FC9A2788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9429805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D04221F5-3C55-4D3E-86B0-B6EA13D8F1A0}" type="datetimeFigureOut">
              <a:rPr lang="fr-BE" smtClean="0"/>
              <a:t>04-06-26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BE"/>
              <a:t>Prof. Untel     |     Service Untel     (voir pied de page,menu Powerpoint)</a:t>
            </a:r>
            <a:endParaRPr lang="fr-B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C8F4E7F8-D605-4F2A-9EF9-856FC9A2788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70647117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D04221F5-3C55-4D3E-86B0-B6EA13D8F1A0}" type="datetimeFigureOut">
              <a:rPr lang="fr-BE" smtClean="0"/>
              <a:t>04-06-26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BE"/>
              <a:t>Prof. Untel     |     Service Untel     (voir pied de page,menu Powerpoint)</a:t>
            </a:r>
            <a:endParaRPr lang="fr-B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C8F4E7F8-D605-4F2A-9EF9-856FC9A2788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0109453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D04221F5-3C55-4D3E-86B0-B6EA13D8F1A0}" type="datetimeFigureOut">
              <a:rPr lang="fr-BE" smtClean="0"/>
              <a:t>04-06-26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BE"/>
              <a:t>Prof. Untel     |     Service Untel     (voir pied de page,menu Powerpoint)</a:t>
            </a:r>
            <a:endParaRPr lang="fr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C8F4E7F8-D605-4F2A-9EF9-856FC9A2788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5857131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D04221F5-3C55-4D3E-86B0-B6EA13D8F1A0}" type="datetimeFigureOut">
              <a:rPr lang="fr-BE" smtClean="0"/>
              <a:t>04-06-26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BE"/>
              <a:t>Prof. Untel     |     Service Untel     (voir pied de page,menu Powerpoint)</a:t>
            </a: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C8F4E7F8-D605-4F2A-9EF9-856FC9A2788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58611697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D04221F5-3C55-4D3E-86B0-B6EA13D8F1A0}" type="datetimeFigureOut">
              <a:rPr lang="fr-BE" smtClean="0"/>
              <a:t>04-06-26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BE"/>
              <a:t>Prof. Untel     |     Service Untel     (voir pied de page,menu Powerpoint)</a:t>
            </a:r>
            <a:endParaRPr lang="fr-B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C8F4E7F8-D605-4F2A-9EF9-856FC9A2788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53999522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D04221F5-3C55-4D3E-86B0-B6EA13D8F1A0}" type="datetimeFigureOut">
              <a:rPr lang="fr-BE" smtClean="0"/>
              <a:t>04-06-26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BE"/>
              <a:t>Prof. Untel     |     Service Untel     (voir pied de page,menu Powerpoint)</a:t>
            </a:r>
            <a:endParaRPr lang="fr-B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/>
          <a:lstStyle/>
          <a:p>
            <a:fld id="{C8F4E7F8-D605-4F2A-9EF9-856FC9A2788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04480918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660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p:hf hdr="0" dt="0"/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18" Type="http://schemas.openxmlformats.org/officeDocument/2006/relationships/image" Target="../media/image15.jpeg"/><Relationship Id="rId3" Type="http://schemas.openxmlformats.org/officeDocument/2006/relationships/image" Target="../media/image1.png"/><Relationship Id="rId21" Type="http://schemas.openxmlformats.org/officeDocument/2006/relationships/image" Target="../media/image18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jpe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2.png"/><Relationship Id="rId10" Type="http://schemas.openxmlformats.org/officeDocument/2006/relationships/image" Target="../media/image8.jpeg"/><Relationship Id="rId19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hyperlink" Target="mailto:Antoine.collet@umons.ac.be" TargetMode="External"/><Relationship Id="rId22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CAF61-FE06-AC4F-1F30-2BEDE1964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rganigramme : Alternative 43">
            <a:extLst>
              <a:ext uri="{FF2B5EF4-FFF2-40B4-BE49-F238E27FC236}">
                <a16:creationId xmlns:a16="http://schemas.microsoft.com/office/drawing/2014/main" id="{0C2CC3FD-A402-511F-CD7F-0682BFC6E08A}"/>
              </a:ext>
            </a:extLst>
          </p:cNvPr>
          <p:cNvSpPr/>
          <p:nvPr/>
        </p:nvSpPr>
        <p:spPr>
          <a:xfrm>
            <a:off x="72856" y="8541582"/>
            <a:ext cx="4999715" cy="248920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BE" sz="1600" dirty="0">
              <a:solidFill>
                <a:schemeClr val="tx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60B8131-4E57-7FB6-9984-57C3D6D18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125" y="9336990"/>
            <a:ext cx="4514913" cy="1546935"/>
          </a:xfrm>
          <a:prstGeom prst="rect">
            <a:avLst/>
          </a:prstGeom>
        </p:spPr>
      </p:pic>
      <p:pic>
        <p:nvPicPr>
          <p:cNvPr id="8" name="Image 7" descr="Une image contenant texte, Police, logo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04B6736-15AD-740E-4D01-9EBEE194F0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7379" y="11948030"/>
            <a:ext cx="1303195" cy="844115"/>
          </a:xfrm>
          <a:prstGeom prst="rect">
            <a:avLst/>
          </a:prstGeom>
        </p:spPr>
      </p:pic>
      <p:pic>
        <p:nvPicPr>
          <p:cNvPr id="16" name="Image 15" descr="Une image contenant texte, capture d’écran, Police, logo&#10;&#10;Le contenu généré par l’IA peut être incorrect.">
            <a:extLst>
              <a:ext uri="{FF2B5EF4-FFF2-40B4-BE49-F238E27FC236}">
                <a16:creationId xmlns:a16="http://schemas.microsoft.com/office/drawing/2014/main" id="{559FC583-2A08-4B5F-3B3C-D419C9DDF2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2" t="24081" r="17871" b="24940"/>
          <a:stretch>
            <a:fillRect/>
          </a:stretch>
        </p:blipFill>
        <p:spPr>
          <a:xfrm>
            <a:off x="4632815" y="11983493"/>
            <a:ext cx="2629667" cy="746995"/>
          </a:xfrm>
          <a:prstGeom prst="rect">
            <a:avLst/>
          </a:prstGeom>
        </p:spPr>
      </p:pic>
      <p:sp>
        <p:nvSpPr>
          <p:cNvPr id="41" name="Organigramme : Alternative 40">
            <a:extLst>
              <a:ext uri="{FF2B5EF4-FFF2-40B4-BE49-F238E27FC236}">
                <a16:creationId xmlns:a16="http://schemas.microsoft.com/office/drawing/2014/main" id="{77F3FCE3-C11F-10A3-EFAB-8F34A2E3558B}"/>
              </a:ext>
            </a:extLst>
          </p:cNvPr>
          <p:cNvSpPr/>
          <p:nvPr/>
        </p:nvSpPr>
        <p:spPr>
          <a:xfrm>
            <a:off x="72856" y="11114657"/>
            <a:ext cx="9408245" cy="861774"/>
          </a:xfrm>
          <a:prstGeom prst="flowChartAlternateProces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BE" dirty="0"/>
          </a:p>
        </p:txBody>
      </p:sp>
      <p:sp>
        <p:nvSpPr>
          <p:cNvPr id="1048" name="Organigramme : Alternative 1047">
            <a:extLst>
              <a:ext uri="{FF2B5EF4-FFF2-40B4-BE49-F238E27FC236}">
                <a16:creationId xmlns:a16="http://schemas.microsoft.com/office/drawing/2014/main" id="{6576911B-BF6E-5076-D4DC-9532827C6FEF}"/>
              </a:ext>
            </a:extLst>
          </p:cNvPr>
          <p:cNvSpPr/>
          <p:nvPr/>
        </p:nvSpPr>
        <p:spPr>
          <a:xfrm>
            <a:off x="5515661" y="5688545"/>
            <a:ext cx="3992600" cy="3766668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BE" sz="1600" dirty="0">
              <a:solidFill>
                <a:schemeClr val="tx1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EA85107-AA4B-4633-A56C-B469A6B7BB3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05" b="24949"/>
          <a:stretch/>
        </p:blipFill>
        <p:spPr>
          <a:xfrm>
            <a:off x="3102090" y="12262320"/>
            <a:ext cx="1686948" cy="440578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BEBAAC50-BED2-B366-518B-817BC14A1193}"/>
              </a:ext>
            </a:extLst>
          </p:cNvPr>
          <p:cNvSpPr/>
          <p:nvPr/>
        </p:nvSpPr>
        <p:spPr>
          <a:xfrm>
            <a:off x="2152" y="234"/>
            <a:ext cx="9599048" cy="132067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6B248A57-9517-5438-E6D1-F8FD51B54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209" y="-98461"/>
            <a:ext cx="9405168" cy="748644"/>
          </a:xfrm>
        </p:spPr>
        <p:txBody>
          <a:bodyPr/>
          <a:lstStyle/>
          <a:p>
            <a:r>
              <a:rPr lang="fr-BE" sz="2800" dirty="0">
                <a:solidFill>
                  <a:schemeClr val="bg1"/>
                </a:solidFill>
              </a:rPr>
              <a:t>Non-invasive multimodal </a:t>
            </a:r>
            <a:r>
              <a:rPr lang="fr-BE" sz="2800" dirty="0" err="1">
                <a:solidFill>
                  <a:schemeClr val="bg1"/>
                </a:solidFill>
              </a:rPr>
              <a:t>health</a:t>
            </a:r>
            <a:r>
              <a:rPr lang="fr-BE" sz="2800" dirty="0">
                <a:solidFill>
                  <a:schemeClr val="bg1"/>
                </a:solidFill>
              </a:rPr>
              <a:t> </a:t>
            </a:r>
            <a:r>
              <a:rPr lang="fr-BE" sz="2800" dirty="0" err="1">
                <a:solidFill>
                  <a:schemeClr val="bg1"/>
                </a:solidFill>
              </a:rPr>
              <a:t>assessment</a:t>
            </a:r>
            <a:r>
              <a:rPr lang="fr-BE" sz="28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0" name="Image 9" descr="Une image contenant Graphique, clipart, symbole, logo&#10;&#10;Le contenu généré par l’IA peut être incorrect.">
            <a:extLst>
              <a:ext uri="{FF2B5EF4-FFF2-40B4-BE49-F238E27FC236}">
                <a16:creationId xmlns:a16="http://schemas.microsoft.com/office/drawing/2014/main" id="{652B7EC7-D848-BFB2-6D18-A230BF51EE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2650" y="12063331"/>
            <a:ext cx="767970" cy="738269"/>
          </a:xfrm>
          <a:prstGeom prst="rect">
            <a:avLst/>
          </a:prstGeom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D9FB9365-E9FE-A6FF-7A8D-C56F71A8F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5869" y="12207163"/>
            <a:ext cx="1316591" cy="445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88B56A72-65AC-86A5-7020-5900D562F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1485355" y="12134343"/>
            <a:ext cx="1622716" cy="525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Espace réservé du contenu 20" descr="Une image contenant Caractère coloré, capture d’écran, Bleu électrique, Graphique&#10;&#10;Le contenu généré par l’IA peut être incorrect.">
            <a:extLst>
              <a:ext uri="{FF2B5EF4-FFF2-40B4-BE49-F238E27FC236}">
                <a16:creationId xmlns:a16="http://schemas.microsoft.com/office/drawing/2014/main" id="{42DE1EC4-D9E9-8967-3D59-10EE75B274DA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56"/>
          <a:stretch/>
        </p:blipFill>
        <p:spPr>
          <a:xfrm rot="16200000">
            <a:off x="608459" y="7297529"/>
            <a:ext cx="946078" cy="1167072"/>
          </a:xfrm>
          <a:prstGeom prst="rect">
            <a:avLst/>
          </a:prstGeom>
        </p:spPr>
      </p:pic>
      <p:pic>
        <p:nvPicPr>
          <p:cNvPr id="22" name="Image 21" descr="Une image contenant Caractère coloré, capture d’écran, Bleu électrique, Graphique&#10;&#10;Le contenu généré par l’IA peut être incorrect.">
            <a:extLst>
              <a:ext uri="{FF2B5EF4-FFF2-40B4-BE49-F238E27FC236}">
                <a16:creationId xmlns:a16="http://schemas.microsoft.com/office/drawing/2014/main" id="{69B7D4FA-CD9D-B95B-1B86-E48CB6DCAEB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56"/>
          <a:stretch/>
        </p:blipFill>
        <p:spPr>
          <a:xfrm rot="16200000">
            <a:off x="1968772" y="7289828"/>
            <a:ext cx="946089" cy="1167072"/>
          </a:xfrm>
          <a:prstGeom prst="rect">
            <a:avLst/>
          </a:prstGeom>
        </p:spPr>
      </p:pic>
      <p:pic>
        <p:nvPicPr>
          <p:cNvPr id="23" name="Image 22" descr="Une image contenant Caractère coloré, capture d’écran, Bleu électrique, Art fractal&#10;&#10;Le contenu généré par l’IA peut être incorrect.">
            <a:extLst>
              <a:ext uri="{FF2B5EF4-FFF2-40B4-BE49-F238E27FC236}">
                <a16:creationId xmlns:a16="http://schemas.microsoft.com/office/drawing/2014/main" id="{B18FE608-E83B-79A0-F4F7-A022387A5B3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22"/>
          <a:stretch/>
        </p:blipFill>
        <p:spPr>
          <a:xfrm rot="16200000">
            <a:off x="3608940" y="7294813"/>
            <a:ext cx="944055" cy="1183342"/>
          </a:xfrm>
          <a:prstGeom prst="rect">
            <a:avLst/>
          </a:prstGeom>
        </p:spPr>
      </p:pic>
      <p:pic>
        <p:nvPicPr>
          <p:cNvPr id="32" name="Espace réservé du contenu 6">
            <a:extLst>
              <a:ext uri="{FF2B5EF4-FFF2-40B4-BE49-F238E27FC236}">
                <a16:creationId xmlns:a16="http://schemas.microsoft.com/office/drawing/2014/main" id="{EF404BE9-BE14-CE00-1EA7-584A87C8508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648" y="1489530"/>
            <a:ext cx="3029110" cy="4038814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EA2C6504-C33E-4CE0-749C-31EF8E10B325}"/>
              </a:ext>
            </a:extLst>
          </p:cNvPr>
          <p:cNvSpPr txBox="1"/>
          <p:nvPr/>
        </p:nvSpPr>
        <p:spPr>
          <a:xfrm>
            <a:off x="1313208" y="507975"/>
            <a:ext cx="71517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1800" b="1" dirty="0">
                <a:solidFill>
                  <a:schemeClr val="bg1"/>
                </a:solidFill>
              </a:rPr>
              <a:t>Antoine Collet</a:t>
            </a:r>
            <a:r>
              <a:rPr lang="fr-BE" b="1" dirty="0">
                <a:solidFill>
                  <a:schemeClr val="bg1"/>
                </a:solidFill>
              </a:rPr>
              <a:t> </a:t>
            </a:r>
            <a:r>
              <a:rPr lang="fr-BE" sz="1600" u="sng" dirty="0"/>
              <a:t>(</a:t>
            </a:r>
            <a:r>
              <a:rPr lang="fr-BE" sz="1600" u="sng" dirty="0"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Antoine.collet@umons.ac.be</a:t>
            </a:r>
            <a:r>
              <a:rPr lang="fr-BE" sz="1600" u="sng" dirty="0"/>
              <a:t>)</a:t>
            </a:r>
            <a:r>
              <a:rPr lang="fr-BE" sz="1600" dirty="0">
                <a:solidFill>
                  <a:schemeClr val="bg1"/>
                </a:solidFill>
              </a:rPr>
              <a:t> ,</a:t>
            </a:r>
            <a:endParaRPr lang="fr-BE" sz="1600" b="1" dirty="0">
              <a:solidFill>
                <a:schemeClr val="bg1"/>
              </a:solidFill>
            </a:endParaRPr>
          </a:p>
          <a:p>
            <a:r>
              <a:rPr lang="fr-BE" sz="1800" dirty="0">
                <a:solidFill>
                  <a:schemeClr val="bg1"/>
                </a:solidFill>
              </a:rPr>
              <a:t>Thierry </a:t>
            </a:r>
            <a:r>
              <a:rPr lang="fr-BE" sz="1800" dirty="0" err="1">
                <a:solidFill>
                  <a:schemeClr val="bg1"/>
                </a:solidFill>
              </a:rPr>
              <a:t>Dutoit</a:t>
            </a:r>
            <a:r>
              <a:rPr lang="fr-BE" sz="1800" dirty="0">
                <a:solidFill>
                  <a:schemeClr val="bg1"/>
                </a:solidFill>
              </a:rPr>
              <a:t> </a:t>
            </a:r>
            <a:r>
              <a:rPr lang="fr-BE" dirty="0">
                <a:solidFill>
                  <a:schemeClr val="bg1"/>
                </a:solidFill>
              </a:rPr>
              <a:t>(promotor), Stéphane Carlier (</a:t>
            </a:r>
            <a:r>
              <a:rPr lang="fr-BE" dirty="0" err="1">
                <a:solidFill>
                  <a:schemeClr val="bg1"/>
                </a:solidFill>
              </a:rPr>
              <a:t>co</a:t>
            </a:r>
            <a:r>
              <a:rPr lang="fr-BE" dirty="0">
                <a:solidFill>
                  <a:schemeClr val="bg1"/>
                </a:solidFill>
              </a:rPr>
              <a:t>-promotor) </a:t>
            </a:r>
            <a:endParaRPr lang="fr-BE" sz="1800" dirty="0">
              <a:solidFill>
                <a:schemeClr val="bg1"/>
              </a:solidFill>
            </a:endParaRPr>
          </a:p>
        </p:txBody>
      </p:sp>
      <p:pic>
        <p:nvPicPr>
          <p:cNvPr id="45" name="Image 44" descr="Une image contenant texte, capture d’écran, Tracé, ligne&#10;&#10;Le contenu généré par l’IA peut être incorrect.">
            <a:extLst>
              <a:ext uri="{FF2B5EF4-FFF2-40B4-BE49-F238E27FC236}">
                <a16:creationId xmlns:a16="http://schemas.microsoft.com/office/drawing/2014/main" id="{F0320C39-ADE0-50F4-53E0-7FEB812145F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7" t="3316" r="12029" b="59321"/>
          <a:stretch>
            <a:fillRect/>
          </a:stretch>
        </p:blipFill>
        <p:spPr>
          <a:xfrm>
            <a:off x="5830869" y="7157625"/>
            <a:ext cx="3436940" cy="136105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D7FDD26-67EE-812C-1BD3-07DF2DFF9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82" y="1630970"/>
            <a:ext cx="1768498" cy="141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Organigramme : Alternative 37">
            <a:extLst>
              <a:ext uri="{FF2B5EF4-FFF2-40B4-BE49-F238E27FC236}">
                <a16:creationId xmlns:a16="http://schemas.microsoft.com/office/drawing/2014/main" id="{0A2DDD0B-8DE7-C047-8668-FE6A524E3808}"/>
              </a:ext>
            </a:extLst>
          </p:cNvPr>
          <p:cNvSpPr/>
          <p:nvPr/>
        </p:nvSpPr>
        <p:spPr>
          <a:xfrm>
            <a:off x="1935371" y="1445993"/>
            <a:ext cx="3629639" cy="1874241"/>
          </a:xfrm>
          <a:prstGeom prst="flowChartAlternateProces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BE" sz="2000" dirty="0"/>
          </a:p>
          <a:p>
            <a:r>
              <a:rPr lang="fr-BE" sz="1600" dirty="0"/>
              <a:t>18 million </a:t>
            </a:r>
            <a:r>
              <a:rPr lang="fr-BE" sz="1600" dirty="0" err="1"/>
              <a:t>deaths</a:t>
            </a:r>
            <a:r>
              <a:rPr lang="fr-BE" sz="1600" dirty="0"/>
              <a:t> per </a:t>
            </a:r>
            <a:r>
              <a:rPr lang="fr-BE" sz="1600" dirty="0" err="1"/>
              <a:t>year</a:t>
            </a:r>
            <a:r>
              <a:rPr lang="fr-BE" sz="1600" dirty="0"/>
              <a:t> </a:t>
            </a:r>
            <a:r>
              <a:rPr lang="fr-BE" sz="1600" dirty="0" err="1"/>
              <a:t>worldwide</a:t>
            </a:r>
            <a:r>
              <a:rPr lang="fr-BE" sz="1600" dirty="0"/>
              <a:t> of </a:t>
            </a:r>
            <a:r>
              <a:rPr lang="fr-BE" sz="1600" dirty="0" err="1"/>
              <a:t>cardiovascular</a:t>
            </a:r>
            <a:r>
              <a:rPr lang="fr-BE" sz="1600" dirty="0"/>
              <a:t> </a:t>
            </a:r>
            <a:r>
              <a:rPr lang="fr-BE" sz="1600" dirty="0" err="1"/>
              <a:t>disease</a:t>
            </a:r>
            <a:r>
              <a:rPr lang="fr-BE" sz="1600" dirty="0"/>
              <a:t>. </a:t>
            </a:r>
            <a:br>
              <a:rPr lang="fr-BE" sz="1600" dirty="0"/>
            </a:br>
            <a:r>
              <a:rPr lang="en-US" sz="1600" dirty="0"/>
              <a:t>Endothelial dysfunction is an early marker of these diseases.</a:t>
            </a:r>
          </a:p>
        </p:txBody>
      </p:sp>
      <p:pic>
        <p:nvPicPr>
          <p:cNvPr id="12" name="Image 11" descr="Une image contenant logo, Police, Graphique, symbole&#10;&#10;Le contenu généré par l’IA peut être incorrect.">
            <a:extLst>
              <a:ext uri="{FF2B5EF4-FFF2-40B4-BE49-F238E27FC236}">
                <a16:creationId xmlns:a16="http://schemas.microsoft.com/office/drawing/2014/main" id="{2DF99CA7-7180-10B7-922A-B03BB0F3A28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05319" y="11307880"/>
            <a:ext cx="1387789" cy="439097"/>
          </a:xfrm>
          <a:prstGeom prst="rect">
            <a:avLst/>
          </a:prstGeom>
        </p:spPr>
      </p:pic>
      <p:sp>
        <p:nvSpPr>
          <p:cNvPr id="61" name="ZoneTexte 60">
            <a:extLst>
              <a:ext uri="{FF2B5EF4-FFF2-40B4-BE49-F238E27FC236}">
                <a16:creationId xmlns:a16="http://schemas.microsoft.com/office/drawing/2014/main" id="{F04DD3BF-1B8D-3B3D-26C7-3F4492169E8B}"/>
              </a:ext>
            </a:extLst>
          </p:cNvPr>
          <p:cNvSpPr txBox="1"/>
          <p:nvPr/>
        </p:nvSpPr>
        <p:spPr>
          <a:xfrm>
            <a:off x="280105" y="11239743"/>
            <a:ext cx="786161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This thesis is part of the </a:t>
            </a:r>
            <a:r>
              <a:rPr lang="en-US" sz="1600" dirty="0" err="1">
                <a:solidFill>
                  <a:schemeClr val="bg1"/>
                </a:solidFill>
              </a:rPr>
              <a:t>VasculAI</a:t>
            </a:r>
            <a:r>
              <a:rPr lang="en-US" sz="1600" dirty="0">
                <a:solidFill>
                  <a:schemeClr val="bg1"/>
                </a:solidFill>
              </a:rPr>
              <a:t> project, which aims to improve early detection of cardiovascular risk using thermal video, wearable sensors, and artificial intelligence.</a:t>
            </a:r>
            <a:endParaRPr lang="fr-BE" sz="1600" dirty="0">
              <a:solidFill>
                <a:schemeClr val="bg1"/>
              </a:solidFill>
            </a:endParaRPr>
          </a:p>
          <a:p>
            <a:endParaRPr lang="fr-BE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51ED536C-3AD8-9875-36D3-A9EB334E8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29" y="106419"/>
            <a:ext cx="1108301" cy="110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ZoneTexte 1030">
            <a:extLst>
              <a:ext uri="{FF2B5EF4-FFF2-40B4-BE49-F238E27FC236}">
                <a16:creationId xmlns:a16="http://schemas.microsoft.com/office/drawing/2014/main" id="{109514B1-8474-76F1-AF3D-CEDF64BDB8CB}"/>
              </a:ext>
            </a:extLst>
          </p:cNvPr>
          <p:cNvSpPr txBox="1"/>
          <p:nvPr/>
        </p:nvSpPr>
        <p:spPr>
          <a:xfrm>
            <a:off x="2014414" y="1473789"/>
            <a:ext cx="19931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u="sng" dirty="0"/>
              <a:t>1. Context</a:t>
            </a:r>
            <a:endParaRPr lang="fr-BE" sz="2800" b="1" i="1" u="sng" dirty="0"/>
          </a:p>
        </p:txBody>
      </p:sp>
      <p:sp>
        <p:nvSpPr>
          <p:cNvPr id="1034" name="Organigramme : Alternative 1033">
            <a:extLst>
              <a:ext uri="{FF2B5EF4-FFF2-40B4-BE49-F238E27FC236}">
                <a16:creationId xmlns:a16="http://schemas.microsoft.com/office/drawing/2014/main" id="{B058FEF9-1450-A086-61F8-1CFCB0FCC2D1}"/>
              </a:ext>
            </a:extLst>
          </p:cNvPr>
          <p:cNvSpPr/>
          <p:nvPr/>
        </p:nvSpPr>
        <p:spPr>
          <a:xfrm>
            <a:off x="72856" y="3349806"/>
            <a:ext cx="4262448" cy="1861706"/>
          </a:xfrm>
          <a:prstGeom prst="flowChartAlternateProces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BE" sz="1600" dirty="0">
              <a:solidFill>
                <a:schemeClr val="bg1"/>
              </a:solidFill>
            </a:endParaRPr>
          </a:p>
          <a:p>
            <a:br>
              <a:rPr lang="fr-BE" sz="1600" dirty="0">
                <a:solidFill>
                  <a:schemeClr val="bg1"/>
                </a:solidFill>
              </a:rPr>
            </a:br>
            <a:r>
              <a:rPr lang="fr-BE" sz="1600" dirty="0" err="1">
                <a:solidFill>
                  <a:schemeClr val="bg1"/>
                </a:solidFill>
              </a:rPr>
              <a:t>Develop</a:t>
            </a:r>
            <a:r>
              <a:rPr lang="fr-BE" sz="1600" dirty="0">
                <a:solidFill>
                  <a:schemeClr val="bg1"/>
                </a:solidFill>
              </a:rPr>
              <a:t> </a:t>
            </a:r>
            <a:r>
              <a:rPr lang="fr-BE" sz="1600" dirty="0" err="1">
                <a:solidFill>
                  <a:schemeClr val="bg1"/>
                </a:solidFill>
              </a:rPr>
              <a:t>methods</a:t>
            </a:r>
            <a:r>
              <a:rPr lang="fr-BE" sz="1600" dirty="0">
                <a:solidFill>
                  <a:schemeClr val="bg1"/>
                </a:solidFill>
              </a:rPr>
              <a:t> to </a:t>
            </a:r>
            <a:r>
              <a:rPr lang="fr-BE" sz="1600" dirty="0" err="1">
                <a:solidFill>
                  <a:schemeClr val="bg1"/>
                </a:solidFill>
              </a:rPr>
              <a:t>extract</a:t>
            </a:r>
            <a:r>
              <a:rPr lang="fr-BE" sz="1600" dirty="0">
                <a:solidFill>
                  <a:schemeClr val="bg1"/>
                </a:solidFill>
              </a:rPr>
              <a:t> </a:t>
            </a:r>
            <a:r>
              <a:rPr lang="fr-BE" sz="1600" dirty="0" err="1">
                <a:solidFill>
                  <a:schemeClr val="bg1"/>
                </a:solidFill>
              </a:rPr>
              <a:t>novel</a:t>
            </a:r>
            <a:r>
              <a:rPr lang="fr-BE" sz="1600" dirty="0">
                <a:solidFill>
                  <a:schemeClr val="bg1"/>
                </a:solidFill>
              </a:rPr>
              <a:t> </a:t>
            </a:r>
            <a:r>
              <a:rPr lang="fr-BE" sz="1600" dirty="0" err="1">
                <a:solidFill>
                  <a:schemeClr val="bg1"/>
                </a:solidFill>
              </a:rPr>
              <a:t>endothelial</a:t>
            </a:r>
            <a:r>
              <a:rPr lang="fr-BE" sz="1600" dirty="0">
                <a:solidFill>
                  <a:schemeClr val="bg1"/>
                </a:solidFill>
              </a:rPr>
              <a:t> </a:t>
            </a:r>
            <a:r>
              <a:rPr lang="fr-BE" sz="1600" dirty="0" err="1">
                <a:solidFill>
                  <a:schemeClr val="bg1"/>
                </a:solidFill>
              </a:rPr>
              <a:t>biomarkers</a:t>
            </a:r>
            <a:r>
              <a:rPr lang="fr-BE" sz="1600" dirty="0">
                <a:solidFill>
                  <a:schemeClr val="bg1"/>
                </a:solidFill>
              </a:rPr>
              <a:t> </a:t>
            </a:r>
            <a:r>
              <a:rPr lang="fr-BE" sz="1600" dirty="0" err="1">
                <a:solidFill>
                  <a:schemeClr val="bg1"/>
                </a:solidFill>
              </a:rPr>
              <a:t>from</a:t>
            </a:r>
            <a:r>
              <a:rPr lang="fr-BE" sz="1600" dirty="0">
                <a:solidFill>
                  <a:schemeClr val="bg1"/>
                </a:solidFill>
              </a:rPr>
              <a:t> thermal </a:t>
            </a:r>
            <a:r>
              <a:rPr lang="fr-BE" sz="1600" dirty="0" err="1">
                <a:solidFill>
                  <a:schemeClr val="bg1"/>
                </a:solidFill>
              </a:rPr>
              <a:t>video</a:t>
            </a:r>
            <a:r>
              <a:rPr lang="fr-BE" sz="1600" dirty="0">
                <a:solidFill>
                  <a:schemeClr val="bg1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Identify reliable endothelial function parameters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Develop tools for clinical use</a:t>
            </a:r>
          </a:p>
        </p:txBody>
      </p:sp>
      <p:sp>
        <p:nvSpPr>
          <p:cNvPr id="1036" name="ZoneTexte 1035">
            <a:extLst>
              <a:ext uri="{FF2B5EF4-FFF2-40B4-BE49-F238E27FC236}">
                <a16:creationId xmlns:a16="http://schemas.microsoft.com/office/drawing/2014/main" id="{1EE78DFC-B35D-780D-CBE1-FFE5ED2B4929}"/>
              </a:ext>
            </a:extLst>
          </p:cNvPr>
          <p:cNvSpPr txBox="1"/>
          <p:nvPr/>
        </p:nvSpPr>
        <p:spPr>
          <a:xfrm>
            <a:off x="136794" y="3381489"/>
            <a:ext cx="24336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u="sng" dirty="0"/>
              <a:t>2. Objectives</a:t>
            </a:r>
            <a:endParaRPr lang="fr-BE" sz="2800" dirty="0"/>
          </a:p>
        </p:txBody>
      </p:sp>
      <p:sp>
        <p:nvSpPr>
          <p:cNvPr id="1039" name="ZoneTexte 1038">
            <a:extLst>
              <a:ext uri="{FF2B5EF4-FFF2-40B4-BE49-F238E27FC236}">
                <a16:creationId xmlns:a16="http://schemas.microsoft.com/office/drawing/2014/main" id="{A8EA30E0-63CE-4CFA-5830-5CCF22A3BCC2}"/>
              </a:ext>
            </a:extLst>
          </p:cNvPr>
          <p:cNvSpPr txBox="1"/>
          <p:nvPr/>
        </p:nvSpPr>
        <p:spPr>
          <a:xfrm>
            <a:off x="232150" y="8595686"/>
            <a:ext cx="57851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u="sng" dirty="0"/>
              <a:t>4. Pipeline of processing</a:t>
            </a:r>
            <a:endParaRPr lang="fr-BE" sz="2800" dirty="0"/>
          </a:p>
        </p:txBody>
      </p:sp>
      <p:sp>
        <p:nvSpPr>
          <p:cNvPr id="1044" name="ZoneTexte 1043">
            <a:extLst>
              <a:ext uri="{FF2B5EF4-FFF2-40B4-BE49-F238E27FC236}">
                <a16:creationId xmlns:a16="http://schemas.microsoft.com/office/drawing/2014/main" id="{0DE56242-6A1B-DCDD-FC15-61E8A44C93D6}"/>
              </a:ext>
            </a:extLst>
          </p:cNvPr>
          <p:cNvSpPr txBox="1"/>
          <p:nvPr/>
        </p:nvSpPr>
        <p:spPr>
          <a:xfrm>
            <a:off x="190326" y="5247775"/>
            <a:ext cx="53583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u="sng" dirty="0"/>
              <a:t>3. Reactive hyperemia protocol</a:t>
            </a:r>
            <a:endParaRPr lang="fr-BE" sz="2800" dirty="0"/>
          </a:p>
        </p:txBody>
      </p:sp>
      <p:sp>
        <p:nvSpPr>
          <p:cNvPr id="1046" name="ZoneTexte 1045">
            <a:extLst>
              <a:ext uri="{FF2B5EF4-FFF2-40B4-BE49-F238E27FC236}">
                <a16:creationId xmlns:a16="http://schemas.microsoft.com/office/drawing/2014/main" id="{A7FCCC6B-2C54-E9E5-0419-0D4563C5B189}"/>
              </a:ext>
            </a:extLst>
          </p:cNvPr>
          <p:cNvSpPr txBox="1"/>
          <p:nvPr/>
        </p:nvSpPr>
        <p:spPr>
          <a:xfrm>
            <a:off x="232150" y="5716567"/>
            <a:ext cx="53583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Endothelial stimulation protocol induces temperature changes due to vasodilation.</a:t>
            </a:r>
            <a:endParaRPr lang="fr-BE" sz="1600" dirty="0"/>
          </a:p>
        </p:txBody>
      </p:sp>
      <p:sp>
        <p:nvSpPr>
          <p:cNvPr id="1051" name="ZoneTexte 1050">
            <a:extLst>
              <a:ext uri="{FF2B5EF4-FFF2-40B4-BE49-F238E27FC236}">
                <a16:creationId xmlns:a16="http://schemas.microsoft.com/office/drawing/2014/main" id="{33E0A68D-A70E-6747-5FDC-9A9DFE8C56CC}"/>
              </a:ext>
            </a:extLst>
          </p:cNvPr>
          <p:cNvSpPr txBox="1"/>
          <p:nvPr/>
        </p:nvSpPr>
        <p:spPr>
          <a:xfrm>
            <a:off x="5686628" y="5791916"/>
            <a:ext cx="37203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u="sng" dirty="0"/>
              <a:t>5. Preliminary results</a:t>
            </a:r>
            <a:endParaRPr lang="fr-BE" sz="2800" dirty="0"/>
          </a:p>
        </p:txBody>
      </p:sp>
      <p:sp>
        <p:nvSpPr>
          <p:cNvPr id="1053" name="ZoneTexte 1052">
            <a:extLst>
              <a:ext uri="{FF2B5EF4-FFF2-40B4-BE49-F238E27FC236}">
                <a16:creationId xmlns:a16="http://schemas.microsoft.com/office/drawing/2014/main" id="{599A16AE-CB61-980A-8B80-2CECA707E61E}"/>
              </a:ext>
            </a:extLst>
          </p:cNvPr>
          <p:cNvSpPr txBox="1"/>
          <p:nvPr/>
        </p:nvSpPr>
        <p:spPr>
          <a:xfrm>
            <a:off x="5757379" y="6217920"/>
            <a:ext cx="36985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Thermal response differs between </a:t>
            </a:r>
            <a:r>
              <a:rPr lang="en-US" sz="1600" b="1" u="sng" dirty="0">
                <a:solidFill>
                  <a:srgbClr val="FF8214"/>
                </a:solidFill>
              </a:rPr>
              <a:t>healthy</a:t>
            </a:r>
            <a:r>
              <a:rPr lang="en-US" sz="1600" dirty="0">
                <a:solidFill>
                  <a:srgbClr val="00ABCC"/>
                </a:solidFill>
              </a:rPr>
              <a:t> </a:t>
            </a:r>
            <a:r>
              <a:rPr lang="en-US" sz="1600" dirty="0"/>
              <a:t>and </a:t>
            </a:r>
            <a:r>
              <a:rPr lang="en-US" sz="1600" b="1" u="sng" dirty="0">
                <a:solidFill>
                  <a:srgbClr val="0000FF"/>
                </a:solidFill>
              </a:rPr>
              <a:t>unhealthy</a:t>
            </a:r>
            <a:r>
              <a:rPr lang="en-US" sz="1600" dirty="0"/>
              <a:t> subjects</a:t>
            </a:r>
            <a:endParaRPr lang="fr-BE" sz="1600" dirty="0"/>
          </a:p>
        </p:txBody>
      </p:sp>
      <p:sp>
        <p:nvSpPr>
          <p:cNvPr id="1055" name="ZoneTexte 1054">
            <a:extLst>
              <a:ext uri="{FF2B5EF4-FFF2-40B4-BE49-F238E27FC236}">
                <a16:creationId xmlns:a16="http://schemas.microsoft.com/office/drawing/2014/main" id="{B25E4276-8052-E8C6-A929-9068FFD1FE95}"/>
              </a:ext>
            </a:extLst>
          </p:cNvPr>
          <p:cNvSpPr txBox="1"/>
          <p:nvPr/>
        </p:nvSpPr>
        <p:spPr>
          <a:xfrm>
            <a:off x="239503" y="8992750"/>
            <a:ext cx="53583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Extract medical parameters from raw data</a:t>
            </a:r>
            <a:endParaRPr lang="fr-BE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0C5993-99C2-6F91-273F-D6F29D0C67B9}"/>
              </a:ext>
            </a:extLst>
          </p:cNvPr>
          <p:cNvSpPr/>
          <p:nvPr/>
        </p:nvSpPr>
        <p:spPr>
          <a:xfrm>
            <a:off x="5830870" y="8525468"/>
            <a:ext cx="1910772" cy="472765"/>
          </a:xfrm>
          <a:prstGeom prst="rect">
            <a:avLst/>
          </a:prstGeom>
          <a:solidFill>
            <a:srgbClr val="BFBFB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333" dirty="0">
                <a:solidFill>
                  <a:srgbClr val="000000"/>
                </a:solidFill>
              </a:rPr>
              <a:t>Occlusion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E52671-1F4D-6862-9D09-666D4C60F0A7}"/>
              </a:ext>
            </a:extLst>
          </p:cNvPr>
          <p:cNvSpPr/>
          <p:nvPr/>
        </p:nvSpPr>
        <p:spPr>
          <a:xfrm>
            <a:off x="7749950" y="8525468"/>
            <a:ext cx="1517859" cy="472765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333" dirty="0">
                <a:solidFill>
                  <a:srgbClr val="000000"/>
                </a:solidFill>
              </a:rPr>
              <a:t>Post-occlusion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A9D87BD-5561-AB6C-64BC-FEB7A5FD4EDD}"/>
              </a:ext>
            </a:extLst>
          </p:cNvPr>
          <p:cNvSpPr txBox="1"/>
          <p:nvPr/>
        </p:nvSpPr>
        <p:spPr>
          <a:xfrm rot="16200000">
            <a:off x="4650134" y="7449882"/>
            <a:ext cx="20911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Temperature (°C)</a:t>
            </a:r>
            <a:endParaRPr lang="fr-BE" sz="1600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EE70A5CF-B8D9-0F3D-34D8-4414401EF355}"/>
              </a:ext>
            </a:extLst>
          </p:cNvPr>
          <p:cNvSpPr txBox="1"/>
          <p:nvPr/>
        </p:nvSpPr>
        <p:spPr>
          <a:xfrm>
            <a:off x="8239642" y="9024422"/>
            <a:ext cx="10281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Time (s)</a:t>
            </a:r>
            <a:endParaRPr lang="fr-BE" sz="1800" dirty="0"/>
          </a:p>
        </p:txBody>
      </p:sp>
      <p:sp>
        <p:nvSpPr>
          <p:cNvPr id="30" name="Organigramme : Alternative 29">
            <a:extLst>
              <a:ext uri="{FF2B5EF4-FFF2-40B4-BE49-F238E27FC236}">
                <a16:creationId xmlns:a16="http://schemas.microsoft.com/office/drawing/2014/main" id="{98F541CF-AABA-F456-7FFC-065E0AB863F3}"/>
              </a:ext>
            </a:extLst>
          </p:cNvPr>
          <p:cNvSpPr/>
          <p:nvPr/>
        </p:nvSpPr>
        <p:spPr>
          <a:xfrm>
            <a:off x="5270499" y="9850734"/>
            <a:ext cx="4240481" cy="1177023"/>
          </a:xfrm>
          <a:prstGeom prst="flowChartAlternateProcess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BE" sz="1600" dirty="0">
              <a:solidFill>
                <a:schemeClr val="tx1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8FB8E3AD-3E4F-0F18-8E3B-6DAACF865DCD}"/>
              </a:ext>
            </a:extLst>
          </p:cNvPr>
          <p:cNvSpPr txBox="1"/>
          <p:nvPr/>
        </p:nvSpPr>
        <p:spPr>
          <a:xfrm>
            <a:off x="5313022" y="9865870"/>
            <a:ext cx="27778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u="sng" dirty="0"/>
              <a:t>6. Next Steps</a:t>
            </a:r>
            <a:endParaRPr lang="fr-BE" sz="2800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73328C78-7A16-80D5-82AA-BF3600D78E2A}"/>
              </a:ext>
            </a:extLst>
          </p:cNvPr>
          <p:cNvSpPr txBox="1"/>
          <p:nvPr/>
        </p:nvSpPr>
        <p:spPr>
          <a:xfrm>
            <a:off x="5270499" y="10321507"/>
            <a:ext cx="45225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Large data collection &amp; publish dataset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Multimodal approaches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217B97C-212D-F9E8-6F63-790D1883445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535" y="102136"/>
            <a:ext cx="1118566" cy="1118566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FC72AFD6-A88B-C7FB-BA8E-A8A75774C2BF}"/>
              </a:ext>
            </a:extLst>
          </p:cNvPr>
          <p:cNvSpPr/>
          <p:nvPr/>
        </p:nvSpPr>
        <p:spPr>
          <a:xfrm>
            <a:off x="1761834" y="7011629"/>
            <a:ext cx="1406382" cy="29070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100" dirty="0">
                <a:solidFill>
                  <a:schemeClr val="tx1"/>
                </a:solidFill>
              </a:rPr>
              <a:t>Occlusion </a:t>
            </a:r>
            <a:r>
              <a:rPr lang="fr-BE" sz="1100" b="1" dirty="0">
                <a:solidFill>
                  <a:schemeClr val="tx1"/>
                </a:solidFill>
              </a:rPr>
              <a:t>(3 min)</a:t>
            </a:r>
            <a:endParaRPr lang="fr-BE" sz="1100" b="1" i="1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97BB1B9-8298-032B-667B-67A078F31DCB}"/>
              </a:ext>
            </a:extLst>
          </p:cNvPr>
          <p:cNvSpPr/>
          <p:nvPr/>
        </p:nvSpPr>
        <p:spPr>
          <a:xfrm>
            <a:off x="355299" y="7012274"/>
            <a:ext cx="1406535" cy="2907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100" dirty="0">
                <a:solidFill>
                  <a:schemeClr val="tx1"/>
                </a:solidFill>
              </a:rPr>
              <a:t>Stabilization </a:t>
            </a:r>
            <a:r>
              <a:rPr lang="fr-BE" sz="1100" b="1" dirty="0">
                <a:solidFill>
                  <a:schemeClr val="tx1"/>
                </a:solidFill>
              </a:rPr>
              <a:t>(3 min) 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7662338-F7DD-D366-850F-1737AA4F50F6}"/>
              </a:ext>
            </a:extLst>
          </p:cNvPr>
          <p:cNvSpPr/>
          <p:nvPr/>
        </p:nvSpPr>
        <p:spPr>
          <a:xfrm>
            <a:off x="3168216" y="7011629"/>
            <a:ext cx="2008952" cy="29070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100" dirty="0">
                <a:solidFill>
                  <a:schemeClr val="tx1"/>
                </a:solidFill>
              </a:rPr>
              <a:t>Recovery </a:t>
            </a:r>
            <a:r>
              <a:rPr lang="fr-BE" sz="1100" b="1" dirty="0">
                <a:solidFill>
                  <a:schemeClr val="tx1"/>
                </a:solidFill>
              </a:rPr>
              <a:t>(5 min)</a:t>
            </a:r>
            <a:endParaRPr lang="fr-BE" sz="1100" b="1" i="1" dirty="0">
              <a:solidFill>
                <a:schemeClr val="tx1"/>
              </a:solidFill>
            </a:endParaRPr>
          </a:p>
        </p:txBody>
      </p: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A70DE5C5-CDFE-8692-EA04-CAB1701B8BBB}"/>
              </a:ext>
            </a:extLst>
          </p:cNvPr>
          <p:cNvCxnSpPr>
            <a:cxnSpLocks/>
          </p:cNvCxnSpPr>
          <p:nvPr/>
        </p:nvCxnSpPr>
        <p:spPr>
          <a:xfrm flipV="1">
            <a:off x="355449" y="6457950"/>
            <a:ext cx="0" cy="562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ZoneTexte 48">
            <a:extLst>
              <a:ext uri="{FF2B5EF4-FFF2-40B4-BE49-F238E27FC236}">
                <a16:creationId xmlns:a16="http://schemas.microsoft.com/office/drawing/2014/main" id="{3C81931D-8E43-6D28-E5E4-AC472831DFB1}"/>
              </a:ext>
            </a:extLst>
          </p:cNvPr>
          <p:cNvSpPr txBox="1"/>
          <p:nvPr/>
        </p:nvSpPr>
        <p:spPr>
          <a:xfrm>
            <a:off x="67610" y="6242599"/>
            <a:ext cx="10855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b="1" dirty="0"/>
              <a:t>Start recording</a:t>
            </a:r>
            <a:endParaRPr lang="fr-BE" sz="1000" dirty="0"/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C12892D2-FDAD-9FAF-6704-6311F6E3D962}"/>
              </a:ext>
            </a:extLst>
          </p:cNvPr>
          <p:cNvSpPr txBox="1"/>
          <p:nvPr/>
        </p:nvSpPr>
        <p:spPr>
          <a:xfrm>
            <a:off x="4448950" y="6224920"/>
            <a:ext cx="141604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b="1" dirty="0"/>
              <a:t>End recording</a:t>
            </a:r>
            <a:endParaRPr lang="fr-BE" sz="1000" dirty="0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FDF605C2-7393-306E-3A1D-ECD67CD89A95}"/>
              </a:ext>
            </a:extLst>
          </p:cNvPr>
          <p:cNvSpPr txBox="1"/>
          <p:nvPr/>
        </p:nvSpPr>
        <p:spPr>
          <a:xfrm>
            <a:off x="2082977" y="6555952"/>
            <a:ext cx="87929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1000" dirty="0"/>
              <a:t>200mmHg</a:t>
            </a:r>
          </a:p>
        </p:txBody>
      </p:sp>
      <p:pic>
        <p:nvPicPr>
          <p:cNvPr id="52" name="Image 51">
            <a:extLst>
              <a:ext uri="{FF2B5EF4-FFF2-40B4-BE49-F238E27FC236}">
                <a16:creationId xmlns:a16="http://schemas.microsoft.com/office/drawing/2014/main" id="{51DFD40C-9E25-1E0C-9323-AF52B0BEDE5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7487" y="6523622"/>
            <a:ext cx="362537" cy="467174"/>
          </a:xfrm>
          <a:prstGeom prst="rect">
            <a:avLst/>
          </a:prstGeom>
        </p:spPr>
      </p:pic>
      <p:pic>
        <p:nvPicPr>
          <p:cNvPr id="53" name="Picture 4">
            <a:extLst>
              <a:ext uri="{FF2B5EF4-FFF2-40B4-BE49-F238E27FC236}">
                <a16:creationId xmlns:a16="http://schemas.microsoft.com/office/drawing/2014/main" id="{26731010-9DC0-5842-8D52-D4660EC20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445" y="6279884"/>
            <a:ext cx="342818" cy="34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23E23100-1452-75C6-A13C-DE616961AF7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95124" y="6518913"/>
            <a:ext cx="362537" cy="467174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2CE46625-7B35-BE2E-F408-3A58309E07C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178999" y="6523622"/>
            <a:ext cx="362537" cy="467174"/>
          </a:xfrm>
          <a:prstGeom prst="rect">
            <a:avLst/>
          </a:prstGeom>
        </p:spPr>
      </p:pic>
      <p:pic>
        <p:nvPicPr>
          <p:cNvPr id="54" name="Graphique 53" descr="Ajouter avec un remplissage uni">
            <a:extLst>
              <a:ext uri="{FF2B5EF4-FFF2-40B4-BE49-F238E27FC236}">
                <a16:creationId xmlns:a16="http://schemas.microsoft.com/office/drawing/2014/main" id="{21E708F7-1ECD-CC9C-FA44-870145CACB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950861" y="6339878"/>
            <a:ext cx="232985" cy="232985"/>
          </a:xfrm>
          <a:prstGeom prst="rect">
            <a:avLst/>
          </a:prstGeom>
        </p:spPr>
      </p:pic>
      <p:cxnSp>
        <p:nvCxnSpPr>
          <p:cNvPr id="60" name="Connecteur droit 59">
            <a:extLst>
              <a:ext uri="{FF2B5EF4-FFF2-40B4-BE49-F238E27FC236}">
                <a16:creationId xmlns:a16="http://schemas.microsoft.com/office/drawing/2014/main" id="{200D5659-BF5A-DD68-177F-798C2752193F}"/>
              </a:ext>
            </a:extLst>
          </p:cNvPr>
          <p:cNvCxnSpPr>
            <a:cxnSpLocks/>
          </p:cNvCxnSpPr>
          <p:nvPr/>
        </p:nvCxnSpPr>
        <p:spPr>
          <a:xfrm flipV="1">
            <a:off x="5177168" y="6449166"/>
            <a:ext cx="0" cy="562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5399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sculAI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D6675F"/>
      </a:accent1>
      <a:accent2>
        <a:srgbClr val="003F87"/>
      </a:accent2>
      <a:accent3>
        <a:srgbClr val="F2B8A3"/>
      </a:accent3>
      <a:accent4>
        <a:srgbClr val="A33D32"/>
      </a:accent4>
      <a:accent5>
        <a:srgbClr val="A4C2F4"/>
      </a:accent5>
      <a:accent6>
        <a:srgbClr val="0D255D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lcf76f155ced4ddcb4097134ff3c332f xmlns="fdc56963-2591-4100-8c0d-3a2d8d21386e">
      <Terms xmlns="http://schemas.microsoft.com/office/infopath/2007/PartnerControls"/>
    </lcf76f155ced4ddcb4097134ff3c332f>
    <TaxCatchAll xmlns="c63c6155-2150-4348-a020-03587348884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509B4D459FC7449DA0DFB562445FCE" ma:contentTypeVersion="17" ma:contentTypeDescription="Crée un document." ma:contentTypeScope="" ma:versionID="f0dbaf0f1e049f39177e54303026cf03">
  <xsd:schema xmlns:xsd="http://www.w3.org/2001/XMLSchema" xmlns:xs="http://www.w3.org/2001/XMLSchema" xmlns:p="http://schemas.microsoft.com/office/2006/metadata/properties" xmlns:ns2="fdc56963-2591-4100-8c0d-3a2d8d21386e" xmlns:ns3="c63c6155-2150-4348-a020-03587348884c" targetNamespace="http://schemas.microsoft.com/office/2006/metadata/properties" ma:root="true" ma:fieldsID="8ae5057b04476e7533c1d41f1dbe2605" ns2:_="" ns3:_="">
    <xsd:import namespace="fdc56963-2591-4100-8c0d-3a2d8d21386e"/>
    <xsd:import namespace="c63c6155-2150-4348-a020-0358734888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c56963-2591-4100-8c0d-3a2d8d2138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9011953a-c381-489f-99f2-2153285bf2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3c6155-2150-4348-a020-03587348884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080908-001e-4ac6-9ec3-34f340b8491b}" ma:internalName="TaxCatchAll" ma:showField="CatchAllData" ma:web="c63c6155-2150-4348-a020-0358734888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9D4FCE-17C4-47A2-AA16-A7B8F9EEE4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51CD8E-034F-4689-8CAC-D5D53E866EB1}">
  <ds:schemaRefs>
    <ds:schemaRef ds:uri="fdc56963-2591-4100-8c0d-3a2d8d21386e"/>
    <ds:schemaRef ds:uri="http://purl.org/dc/terms/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2006/metadata/properties"/>
    <ds:schemaRef ds:uri="c63c6155-2150-4348-a020-03587348884c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BE7F6BA-5D6F-4ED8-A29C-12395E0FF2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c56963-2591-4100-8c0d-3a2d8d21386e"/>
    <ds:schemaRef ds:uri="c63c6155-2150-4348-a020-0358734888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240</Words>
  <Application>Microsoft Office PowerPoint</Application>
  <PresentationFormat>A3 (297 x 420 mm)</PresentationFormat>
  <Paragraphs>52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Wingdings</vt:lpstr>
      <vt:lpstr>Office Theme</vt:lpstr>
      <vt:lpstr>Non-invasive multimodal health assessment </vt:lpstr>
    </vt:vector>
  </TitlesOfParts>
  <Company>Faculte Polytechnique de Mons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l’exposé</dc:title>
  <dc:creator>Thierry Dutoit</dc:creator>
  <cp:lastModifiedBy>Antoine Collet</cp:lastModifiedBy>
  <cp:revision>129</cp:revision>
  <cp:lastPrinted>2026-03-13T09:27:21Z</cp:lastPrinted>
  <dcterms:created xsi:type="dcterms:W3CDTF">2009-06-17T14:08:01Z</dcterms:created>
  <dcterms:modified xsi:type="dcterms:W3CDTF">2026-06-04T13:23:31Z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mage">
    <vt:lpwstr/>
  </property>
  <property fmtid="{D5CDD505-2E9C-101B-9397-08002B2CF9AE}" pid="3" name="ContentTypeId">
    <vt:lpwstr>0x010100F2509B4D459FC7449DA0DFB562445FCE</vt:lpwstr>
  </property>
</Properties>
</file>